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80" r:id="rId15"/>
    <p:sldId id="273" r:id="rId16"/>
    <p:sldId id="274" r:id="rId17"/>
    <p:sldId id="275" r:id="rId18"/>
    <p:sldId id="281" r:id="rId19"/>
    <p:sldId id="276" r:id="rId20"/>
    <p:sldId id="277" r:id="rId21"/>
    <p:sldId id="282" r:id="rId22"/>
    <p:sldId id="278" r:id="rId23"/>
    <p:sldId id="279" r:id="rId24"/>
    <p:sldId id="283" r:id="rId25"/>
    <p:sldId id="284" r:id="rId26"/>
    <p:sldId id="285" r:id="rId27"/>
    <p:sldId id="286" r:id="rId28"/>
    <p:sldId id="287" r:id="rId29"/>
    <p:sldId id="290" r:id="rId30"/>
    <p:sldId id="288" r:id="rId31"/>
    <p:sldId id="289" r:id="rId32"/>
    <p:sldId id="292" r:id="rId33"/>
    <p:sldId id="301" r:id="rId34"/>
    <p:sldId id="293" r:id="rId35"/>
    <p:sldId id="294" r:id="rId36"/>
    <p:sldId id="302" r:id="rId37"/>
    <p:sldId id="303" r:id="rId38"/>
    <p:sldId id="304" r:id="rId39"/>
    <p:sldId id="295" r:id="rId40"/>
    <p:sldId id="305" r:id="rId41"/>
    <p:sldId id="296" r:id="rId42"/>
    <p:sldId id="297" r:id="rId43"/>
    <p:sldId id="306" r:id="rId44"/>
    <p:sldId id="307" r:id="rId45"/>
    <p:sldId id="308" r:id="rId46"/>
    <p:sldId id="298" r:id="rId47"/>
    <p:sldId id="300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478" autoAdjust="0"/>
  </p:normalViewPr>
  <p:slideViewPr>
    <p:cSldViewPr>
      <p:cViewPr varScale="1">
        <p:scale>
          <a:sx n="85" d="100"/>
          <a:sy n="85" d="100"/>
        </p:scale>
        <p:origin x="9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03-Oct-21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Complex Analysis</a:t>
            </a:r>
            <a:endParaRPr lang="en-US" sz="44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429000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this single addition to the real number system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can develop the system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𝐧𝐮𝐦𝐛𝐞𝐫𝐬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 are real numbers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then the </a:t>
                </a:r>
                <a:r>
                  <a:rPr lang="en-US" sz="3200" b="1" dirty="0" smtClean="0"/>
                  <a:t>number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</a:t>
                </a: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𝐧𝐮𝐦𝐛𝐞𝐫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𝐩𝐚𝐫𝐭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𝐢𝐦𝐚𝐠𝐢𝐧𝐚𝐫𝐲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𝐩𝐚𝐫𝐭</m:t>
                    </m:r>
                  </m:oMath>
                </a14:m>
                <a:r>
                  <a:rPr lang="en-US" sz="3200" b="1" dirty="0"/>
                  <a:t> of </a:t>
                </a:r>
                <a:r>
                  <a:rPr lang="en-US" sz="3200" b="1" dirty="0" smtClean="0"/>
                  <a:t>the number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form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𝐬𝐭𝐚𝐧𝐝𝐚𝐫𝐝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𝐟𝐨𝐫𝐦</m:t>
                    </m:r>
                  </m:oMath>
                </a14:m>
                <a:r>
                  <a:rPr lang="en-US" sz="3200" b="1" dirty="0"/>
                  <a:t> of a complex number.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812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Some examples of complex numbers written in standard form 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3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set of real numbers is a subset of the set of complex 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288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see </a:t>
                </a:r>
                <a:r>
                  <a:rPr lang="en-US" sz="3200" b="1" dirty="0"/>
                  <a:t>this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note that every real 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can be written as a complex number </a:t>
                </a:r>
                <a:r>
                  <a:rPr lang="en-US" sz="3200" b="1" dirty="0" smtClean="0"/>
                  <a:t>using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1492781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7338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is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for every real number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𝟎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4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complex number is uniquely determined by its real and imaginary parts.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05681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say that </a:t>
                </a:r>
                <a:r>
                  <a:rPr lang="en-US" sz="3200" b="1" dirty="0"/>
                  <a:t>two complex </a:t>
                </a:r>
                <a:r>
                  <a:rPr lang="en-US" sz="3200" b="1" dirty="0" smtClean="0"/>
                  <a:t>numbers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written in standard form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are </a:t>
                </a:r>
                <a:r>
                  <a:rPr lang="en-US" sz="3200" b="1" dirty="0"/>
                  <a:t>equal if and only if their real and imaginary parts are equal.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5681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136619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is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if and only if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6619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90800"/>
            <a:ext cx="9144000" cy="10559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Complex Plane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43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Since a </a:t>
                </a:r>
                <a:r>
                  <a:rPr lang="en-US" sz="3200" b="1" dirty="0"/>
                  <a:t>complex </a:t>
                </a:r>
                <a:r>
                  <a:rPr lang="en-US" sz="3200" b="1" dirty="0" smtClean="0"/>
                  <a:t>number is </a:t>
                </a:r>
                <a:r>
                  <a:rPr lang="en-US" sz="3200" b="1" dirty="0"/>
                  <a:t>uniquely determined by its real and imaginary parts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it is </a:t>
                </a:r>
                <a:r>
                  <a:rPr lang="en-US" sz="3200" b="1" dirty="0" smtClean="0"/>
                  <a:t>natural to </a:t>
                </a:r>
                <a:r>
                  <a:rPr lang="en-US" sz="3200" b="1" dirty="0"/>
                  <a:t>associate the </a:t>
                </a:r>
                <a:r>
                  <a:rPr lang="en-US" sz="3200" b="1" dirty="0" smtClean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with the ordered </a:t>
                </a:r>
                <a:r>
                  <a:rPr lang="en-US" sz="3200" b="1" dirty="0" smtClean="0"/>
                  <a:t>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30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With this association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we can </a:t>
                </a:r>
                <a:r>
                  <a:rPr lang="en-US" sz="3200" b="1" dirty="0"/>
                  <a:t>graphically represent complex numbers as points in a coordinate plane that we call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𝐩𝐥𝐚𝐧𝐞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20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*</a:t>
                </a:r>
                <a:endPara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0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6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Specifically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call the horizontal axis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𝐫𝐞𝐚𝐥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𝐚𝐱𝐢𝐬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vertical axis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𝐢𝐦𝐚𝐠𝐢𝐧𝐚𝐫𝐲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𝐚𝐱𝐢𝐬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44196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shows the graph of two complex numbers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4419600" cy="3046988"/>
              </a:xfrm>
              <a:prstGeom prst="rect">
                <a:avLst/>
              </a:prstGeom>
              <a:blipFill>
                <a:blip r:embed="rId3"/>
                <a:stretch>
                  <a:fillRect l="-3448" r="-3448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0" y="1914525"/>
            <a:ext cx="45910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associated with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:r>
                  <a:rPr lang="en-US" sz="3200" b="1" dirty="0" smtClean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is associated </a:t>
                </a:r>
                <a:r>
                  <a:rPr lang="en-US" sz="3200" b="1" dirty="0"/>
                  <a:t>with the </a:t>
                </a:r>
                <a:r>
                  <a:rPr lang="en-US" sz="3200" b="1" dirty="0" smtClean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33685"/>
                <a:ext cx="4953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Another way to represent the complex number is as a vector whose </a:t>
                </a:r>
                <a:r>
                  <a:rPr lang="en-US" sz="3200" b="1" dirty="0" smtClean="0"/>
                  <a:t>horizontal component </a:t>
                </a:r>
                <a:r>
                  <a:rPr lang="en-US" sz="3200" b="1" dirty="0"/>
                  <a:t>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vertical component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4953000" cy="4524315"/>
              </a:xfrm>
              <a:prstGeom prst="rect">
                <a:avLst/>
              </a:prstGeom>
              <a:blipFill>
                <a:blip r:embed="rId3"/>
                <a:stretch>
                  <a:fillRect l="-3075" r="-2952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323" y="2057400"/>
            <a:ext cx="396267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2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981200"/>
            <a:ext cx="9144000" cy="3113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 and Scalar Multiplication 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34617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a complex number consists of a real part added to a multiple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define the </a:t>
                </a:r>
                <a:r>
                  <a:rPr lang="en-US" sz="3200" b="1" dirty="0" smtClean="0"/>
                  <a:t>operations of </a:t>
                </a:r>
                <a:r>
                  <a:rPr lang="en-US" sz="3200" b="1" dirty="0"/>
                  <a:t>addition and multiplication in a manner consistent with the rules for </a:t>
                </a:r>
                <a:r>
                  <a:rPr lang="en-US" sz="3200" b="1" dirty="0" smtClean="0"/>
                  <a:t>operating with </a:t>
                </a:r>
                <a:r>
                  <a:rPr lang="en-US" sz="3200" b="1" dirty="0"/>
                  <a:t>real numbers.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2672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instance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to add (or subtract) two complex numbers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we add (or </a:t>
            </a:r>
            <a:r>
              <a:rPr lang="en-US" sz="3200" b="1" dirty="0" smtClean="0"/>
              <a:t>subtract) the </a:t>
            </a:r>
            <a:r>
              <a:rPr lang="en-US" sz="3200" b="1" dirty="0"/>
              <a:t>real and imaginary parts separately.</a:t>
            </a:r>
          </a:p>
        </p:txBody>
      </p:sp>
    </p:spTree>
    <p:extLst>
      <p:ext uri="{BB962C8B-B14F-4D97-AF65-F5344CB8AC3E}">
        <p14:creationId xmlns:p14="http://schemas.microsoft.com/office/powerpoint/2010/main" val="33045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590800"/>
            <a:ext cx="9144000" cy="10559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Numbers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8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1555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𝐀𝐝𝐝𝐢𝐭𝐢𝐨𝐧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𝐒𝐮𝐛𝐭𝐫𝐚𝐜𝐭𝐢𝐨𝐧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  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𝐝𝐢𝐟𝐟𝐞𝐫𝐞𝐧𝐜𝐞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defined as </a:t>
                </a:r>
                <a:r>
                  <a:rPr lang="en-US" sz="3200" b="1" dirty="0" smtClean="0"/>
                  <a:t>follows: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𝐬𝐮𝐦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sz="32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200" b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𝐝𝐢𝐟𝐟𝐞𝐫𝐞𝐧𝐜𝐞</m:t>
                      </m:r>
                    </m:oMath>
                  </m:oMathPara>
                </a14:m>
                <a:endParaRPr lang="en-US" sz="3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155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1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𝐀𝐝𝐝𝐢𝐧𝐠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𝐒𝐮𝐛𝐭𝐫𝐚𝐜𝐭𝐢𝐧𝐠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  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276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51054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3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in part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that the sum of two complex numbers can </a:t>
                </a:r>
                <a:r>
                  <a:rPr lang="en-US" sz="3200" b="1" dirty="0" smtClean="0"/>
                  <a:t>be a </a:t>
                </a:r>
                <a:r>
                  <a:rPr lang="en-US" sz="3200" b="1" dirty="0"/>
                  <a:t>real number.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7432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vector representation of complex numbers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can add or subtract two </a:t>
                </a:r>
                <a:r>
                  <a:rPr lang="en-US" sz="3200" b="1" dirty="0" smtClean="0"/>
                  <a:t>complex numbers </a:t>
                </a:r>
                <a:r>
                  <a:rPr lang="en-US" sz="3200" b="1" dirty="0"/>
                  <a:t>geometrically using the parallelogram rule for vector addition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as shown </a:t>
                </a: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below.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0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648200"/>
                <a:ext cx="9144000" cy="672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200"/>
                <a:ext cx="9144000" cy="672685"/>
              </a:xfrm>
              <a:prstGeom prst="rect">
                <a:avLst/>
              </a:prstGeom>
              <a:blipFill>
                <a:blip r:embed="rId2"/>
                <a:stretch>
                  <a:fillRect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3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Many of the properties of addition of real numbers are valid for complex numbers </a:t>
            </a:r>
            <a:r>
              <a:rPr lang="en-US" sz="3200" b="1" dirty="0" smtClean="0"/>
              <a:t>as well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288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addition of complex numbers is both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𝐚𝐬𝐬𝐨𝐜𝐢𝐚𝐭𝐢𝐯𝐞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𝐜𝐨𝐦𝐦𝐮𝐭𝐚𝐭𝐢𝐯𝐞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657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Moreover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to find the sum of three or </a:t>
            </a:r>
            <a:r>
              <a:rPr lang="en-US" sz="3200" b="1" dirty="0" smtClean="0"/>
              <a:t>more complex </a:t>
            </a:r>
            <a:r>
              <a:rPr lang="en-US" sz="3200" b="1" dirty="0"/>
              <a:t>numbers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we extend the definition </a:t>
            </a:r>
            <a:r>
              <a:rPr lang="en-US" sz="3200" b="1" dirty="0" smtClean="0"/>
              <a:t>of addition </a:t>
            </a:r>
            <a:r>
              <a:rPr lang="en-US" sz="3200" b="1" dirty="0"/>
              <a:t>in the natural way.</a:t>
            </a:r>
          </a:p>
        </p:txBody>
      </p:sp>
    </p:spTree>
    <p:extLst>
      <p:ext uri="{BB962C8B-B14F-4D97-AF65-F5344CB8AC3E}">
        <p14:creationId xmlns:p14="http://schemas.microsoft.com/office/powerpoint/2010/main" val="67758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7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929348"/>
                <a:ext cx="914400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𝐒𝐜𝐚𝐥𝐚𝐫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𝐌𝐮𝐥𝐭𝐢𝐩𝐥𝐢𝐜𝐚𝐭𝐢𝐨𝐧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is a real number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 complex number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𝐬𝐜𝐚𝐥𝐚𝐫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𝐦𝐮𝐥𝐭𝐢𝐩𝐥𝐞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defined to </a:t>
                </a:r>
                <a:r>
                  <a:rPr lang="en-US" sz="3200" b="1" dirty="0" smtClean="0"/>
                  <a:t>be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𝒄𝒂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𝒄𝒃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9348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To multiply a complex number by a real scalar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we use the following definition.</a:t>
            </a:r>
          </a:p>
        </p:txBody>
      </p:sp>
    </p:spTree>
    <p:extLst>
      <p:ext uri="{BB962C8B-B14F-4D97-AF65-F5344CB8AC3E}">
        <p14:creationId xmlns:p14="http://schemas.microsoft.com/office/powerpoint/2010/main" val="33937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Geometrically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multiplication of a complex number by a real scalar corresponds to </a:t>
                </a:r>
                <a:r>
                  <a:rPr lang="en-US" sz="3200" b="1" dirty="0" smtClean="0"/>
                  <a:t>the multiplication </a:t>
                </a:r>
                <a:r>
                  <a:rPr lang="en-US" sz="3200" b="1" dirty="0"/>
                  <a:t>of a vector by a scalar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3943"/>
            <a:ext cx="9144000" cy="3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With addition and scalar multiplication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 set of complex numbers forms a vector </a:t>
            </a:r>
            <a:r>
              <a:rPr lang="en-US" sz="3200" b="1" dirty="0" smtClean="0"/>
              <a:t>space of </a:t>
            </a:r>
            <a:r>
              <a:rPr lang="en-US" sz="3200" b="1" dirty="0"/>
              <a:t>dimension two (where the scalars are the real numbers).</a:t>
            </a:r>
          </a:p>
        </p:txBody>
      </p:sp>
    </p:spTree>
    <p:extLst>
      <p:ext uri="{BB962C8B-B14F-4D97-AF65-F5344CB8AC3E}">
        <p14:creationId xmlns:p14="http://schemas.microsoft.com/office/powerpoint/2010/main" val="38337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362200"/>
            <a:ext cx="9144000" cy="2275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 </a:t>
            </a: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34131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 far in the </a:t>
                </a:r>
                <a:r>
                  <a:rPr lang="en-US" sz="3200" b="1" dirty="0" smtClean="0"/>
                  <a:t>course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scalar quantities we have used have been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𝐧𝐮𝐦𝐛𝐞𝐫𝐬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Now </a:t>
                </a:r>
                <a:r>
                  <a:rPr lang="en-US" sz="3200" b="1" dirty="0"/>
                  <a:t>we expand the set of scalars to include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𝐧𝐮𝐦𝐛𝐞𝐫𝐬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algebra we often need to solve quadratic equations such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operations of addition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subtraction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and multiplication by a real number have </a:t>
            </a:r>
            <a:r>
              <a:rPr lang="en-US" sz="3200" b="1" dirty="0" smtClean="0"/>
              <a:t>exact counterparts </a:t>
            </a:r>
            <a:r>
              <a:rPr lang="en-US" sz="3200" b="1" dirty="0"/>
              <a:t>with the corresponding vector operations.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825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By contrast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there is no direct </a:t>
            </a:r>
            <a:r>
              <a:rPr lang="en-US" sz="3200" b="1" dirty="0" smtClean="0"/>
              <a:t>counterpart for </a:t>
            </a:r>
            <a:r>
              <a:rPr lang="en-US" sz="3200" b="1" dirty="0"/>
              <a:t>the multiplication of two complex numbers.</a:t>
            </a:r>
          </a:p>
        </p:txBody>
      </p:sp>
    </p:spTree>
    <p:extLst>
      <p:ext uri="{BB962C8B-B14F-4D97-AF65-F5344CB8AC3E}">
        <p14:creationId xmlns:p14="http://schemas.microsoft.com/office/powerpoint/2010/main" val="187973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𝐌𝐮𝐥𝐭𝐢𝐩𝐥𝐢𝐜𝐚𝐭𝐢𝐨𝐧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	   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𝐩𝐫𝐨𝐝𝐮𝐜𝐭</m:t>
                    </m:r>
                  </m:oMath>
                </a14:m>
                <a:r>
                  <a:rPr lang="en-US" sz="3200" b="1" dirty="0"/>
                  <a:t> of the complex </a:t>
                </a:r>
                <a:r>
                  <a:rPr lang="en-US" sz="3200" b="1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defined to </a:t>
                </a:r>
                <a:r>
                  <a:rPr lang="en-US" sz="3200" b="1" dirty="0" smtClean="0"/>
                  <a:t>be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𝒃𝒅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𝒂𝒅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𝒃𝒄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388620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Rather than try to memorize this definition of the product of two complex numbers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you should </a:t>
            </a:r>
            <a:r>
              <a:rPr lang="en-US" sz="3200" b="1" dirty="0"/>
              <a:t>simply apply the distributive law as follows.</a:t>
            </a:r>
          </a:p>
        </p:txBody>
      </p:sp>
    </p:spTree>
    <p:extLst>
      <p:ext uri="{BB962C8B-B14F-4D97-AF65-F5344CB8AC3E}">
        <p14:creationId xmlns:p14="http://schemas.microsoft.com/office/powerpoint/2010/main" val="41061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𝐝𝐢𝐬𝐭𝐫𝐢𝐛𝐮𝐭𝐢𝐯𝐞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𝐥𝐚𝐰</m:t>
                      </m:r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𝒂𝒄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𝒂𝒅</m:t>
                          </m:r>
                        </m:e>
                      </m:d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𝒃𝒄</m:t>
                          </m:r>
                        </m:e>
                      </m:d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𝒃𝒅</m:t>
                          </m:r>
                        </m:e>
                      </m:d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p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𝐝𝐢𝐬𝐭𝐫𝐢𝐛𝐮𝐭𝐢𝐯𝐞</m:t>
                      </m:r>
                      <m:r>
                        <a:rPr lang="en-US" sz="32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𝐥𝐚𝐰</m:t>
                      </m:r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1586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657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…=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𝒂𝒄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𝒂𝒅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𝒃𝒄</m:t>
                          </m:r>
                        </m:e>
                      </m:d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𝒃𝒅</m:t>
                          </m:r>
                        </m:e>
                      </m:d>
                      <m:d>
                        <m:d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𝒂𝒄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𝒃𝒅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𝒂𝒅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𝒃𝒄</m:t>
                          </m:r>
                        </m:e>
                      </m:d>
                      <m:r>
                        <a:rPr lang="en-US" sz="3200" b="1" dirty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𝐜𝐨𝐦𝐦𝐮𝐭𝐚𝐭𝐢𝐯𝐞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𝐝𝐢𝐬𝐭𝐫𝐢𝐛𝐮𝐭𝐢𝐯𝐞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𝐥𝐚𝐰𝐬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76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9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𝐌𝐮𝐥𝐭𝐢𝐩𝐥𝐲𝐢𝐧𝐠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𝐍𝐮𝐦𝐛𝐞𝐫𝐬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27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𝟒𝐢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3200" b="1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3063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52578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𝐓𝐞𝐜𝐡𝐧𝐨𝐥𝐨𝐠𝐲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Many computers and graphing calculators are capable of calculating with complex numbers.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98003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in Fortran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you express a complex </a:t>
                </a:r>
                <a:r>
                  <a:rPr lang="en-US" sz="3200" b="1" dirty="0" smtClean="0"/>
                  <a:t>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as an </a:t>
                </a:r>
                <a:r>
                  <a:rPr lang="en-US" sz="3200" b="1" dirty="0"/>
                  <a:t>ordered </a:t>
                </a:r>
                <a:r>
                  <a:rPr lang="en-US" sz="3200" b="1" dirty="0" smtClean="0"/>
                  <a:t>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8003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Matlab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we express a complex number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as either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 smtClean="0"/>
                  <a:t> represent some integer or real numbers.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37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𝐓𝐞𝐜𝐡𝐧𝐨𝐥𝐨𝐠𝐲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Try verifying the result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by </a:t>
                </a:r>
                <a:r>
                  <a:rPr lang="en-US" sz="3200" b="1" dirty="0" smtClean="0"/>
                  <a:t>multiplying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67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should obtain the ordered pair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8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𝐙𝐞𝐫𝐨𝐬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𝐏𝐨𝐥𝐲𝐧𝐨𝐦𝐢𝐚𝐥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Use the Quadratic Formula to find the zeros of the </a:t>
                </a:r>
                <a:r>
                  <a:rPr lang="en-US" sz="3200" b="1" dirty="0" smtClean="0"/>
                  <a:t>polynomial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verify </a:t>
                </a:r>
                <a:r>
                  <a:rPr lang="en-US" sz="32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each zero.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77853"/>
                <a:ext cx="9144000" cy="2880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the Quadratic Formula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have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𝟑𝟔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𝟓𝟐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77853"/>
                <a:ext cx="9144000" cy="2880147"/>
              </a:xfrm>
              <a:prstGeom prst="rect">
                <a:avLst/>
              </a:prstGeom>
              <a:blipFill>
                <a:blip r:embed="rId3"/>
                <a:stretch>
                  <a:fillRect l="-1667" t="-2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95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14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14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446012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Substituting these values into </a:t>
                </a:r>
                <a:r>
                  <a:rPr lang="en-US" sz="3200" b="1" dirty="0"/>
                  <a:t>the polynomial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have: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𝟏𝟐𝐢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6012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𝟏𝟐𝐢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802388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38100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the two complex </a:t>
                </a:r>
                <a:r>
                  <a:rPr lang="en-US" sz="3200" b="1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𝐜𝐨𝐧𝐣𝐮𝐠𝐚𝐭𝐞𝐬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of each </a:t>
                </a:r>
                <a:r>
                  <a:rPr lang="en-US" sz="3200" b="1" dirty="0"/>
                  <a:t>other (together they are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𝐜𝐨𝐧𝐣𝐮𝐠𝐚𝐭𝐞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𝐩𝐚𝐢𝐫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5908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 well known result from algebra </a:t>
            </a:r>
            <a:r>
              <a:rPr lang="en-US" sz="3200" b="1" dirty="0" smtClean="0"/>
              <a:t>states that </a:t>
            </a:r>
            <a:r>
              <a:rPr lang="en-US" sz="3200" b="1" dirty="0"/>
              <a:t>the complex zeros of a polynomial with real coefficients must occur in conjugate pairs</a:t>
            </a:r>
            <a:r>
              <a:rPr lang="en-US" sz="3200" b="1" dirty="0" smtClean="0"/>
              <a:t>.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908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general </a:t>
                </a:r>
                <a:r>
                  <a:rPr lang="en-US" sz="3200" b="1" dirty="0"/>
                  <a:t>quadratic equation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</a:t>
                </a:r>
                <a:r>
                  <a:rPr lang="en-US" sz="3200" b="1" dirty="0"/>
                  <a:t>its solutions </a:t>
                </a:r>
                <a:r>
                  <a:rPr lang="en-US" sz="3200" b="1" dirty="0" smtClean="0"/>
                  <a:t>are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08506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the </a:t>
                </a:r>
                <a:r>
                  <a:rPr lang="en-US" sz="3200" b="1" dirty="0"/>
                  <a:t>quantity in the </a:t>
                </a:r>
                <a:r>
                  <a:rPr lang="en-US" sz="3200" b="1" dirty="0" smtClean="0"/>
                  <a:t>radical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𝒂𝒄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𝐝𝐢𝐬𝐜𝐫𝐢𝐦𝐢𝐧𝐚𝐧𝐭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667" b="-4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20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830286"/>
            <a:ext cx="9144000" cy="10559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 Matrices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97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Now that we are able to add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subtract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and multiply </a:t>
            </a:r>
            <a:r>
              <a:rPr lang="en-US" sz="3200" b="1" dirty="0"/>
              <a:t>complex numbers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we can apply </a:t>
            </a:r>
            <a:r>
              <a:rPr lang="en-US" sz="3200" b="1" dirty="0" smtClean="0"/>
              <a:t>these operations </a:t>
            </a:r>
            <a:r>
              <a:rPr lang="en-US" sz="3200" b="1" dirty="0"/>
              <a:t>to matrices whose entries </a:t>
            </a:r>
            <a:r>
              <a:rPr lang="en-US" sz="3200" b="1" dirty="0" smtClean="0"/>
              <a:t>are complex </a:t>
            </a:r>
            <a:r>
              <a:rPr lang="en-US" sz="3200" b="1" dirty="0"/>
              <a:t>numbers.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34340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𝐌𝐚𝐭𝐫𝐢𝐱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matrix whose entries are complex numbers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𝐜𝐨𝐦𝐩𝐥𝐞𝐱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𝐦𝐚𝐭𝐫𝐢𝐱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34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283803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call such a matrix complex.</a:t>
            </a:r>
          </a:p>
        </p:txBody>
      </p:sp>
    </p:spTree>
    <p:extLst>
      <p:ext uri="{BB962C8B-B14F-4D97-AF65-F5344CB8AC3E}">
        <p14:creationId xmlns:p14="http://schemas.microsoft.com/office/powerpoint/2010/main" val="40093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All of the ordinary operations for matrices work for complex matrices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as </a:t>
            </a:r>
            <a:r>
              <a:rPr lang="en-US" sz="3200" b="1" dirty="0" smtClean="0"/>
              <a:t>demonstrated in </a:t>
            </a:r>
            <a:r>
              <a:rPr lang="en-US" sz="3200" b="1" dirty="0"/>
              <a:t>the next two examples.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4294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𝐎𝐩𝐞𝐫𝐚𝐭𝐢𝐨𝐧𝐬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𝐰𝐢𝐭𝐡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𝐌𝐚𝐭𝐫𝐢𝐜𝐞𝐬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3200" b="1" dirty="0"/>
                  <a:t> be the complex matrices given </a:t>
                </a:r>
                <a:r>
                  <a:rPr lang="en-US" sz="3200" b="1" dirty="0" smtClean="0"/>
                  <a:t>by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m:rPr>
                                  <m:brk m:alnAt="7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b="1" dirty="0" smtClean="0"/>
                  <a:t>   and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m:rPr>
                                  <m:brk m:alnAt="7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m:rPr>
                                  <m:brk m:alnAt="7"/>
                                </m:rP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determine the following </a:t>
                </a:r>
                <a:r>
                  <a:rPr lang="en-US" sz="3200" b="1" dirty="0" smtClean="0"/>
                  <a:t>matrices: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4294061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73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4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55931"/>
                <a:ext cx="9144000" cy="2078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5931"/>
                <a:ext cx="9144000" cy="2078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64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48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733800"/>
                <a:ext cx="9144000" cy="295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2953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8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598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𝐭𝐡𝐞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𝐃𝐞𝐭𝐞𝐫𝐦𝐢𝐧𝐚𝐧𝐭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𝐂𝐨𝐦𝐩𝐥𝐞𝐱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𝐌𝐚𝐭𝐫𝐢𝐱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Find the determinant of the </a:t>
                </a:r>
                <a:r>
                  <a:rPr lang="en-US" sz="3200" b="1" dirty="0" smtClean="0"/>
                  <a:t>matrix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98999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733800"/>
                <a:ext cx="9144000" cy="280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𝐝𝐞𝐭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m:rPr>
                              <m:brk m:alnAt="7"/>
                            </m:rP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m:rPr>
                              <m:brk m:alnAt="7"/>
                            </m:rP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33800"/>
                <a:ext cx="9144000" cy="2804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7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𝐓𝐞𝐜𝐡𝐧𝐨𝐥𝐨𝐠𝐲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𝐍𝐨𝐭𝐞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Many </a:t>
                </a:r>
                <a:r>
                  <a:rPr lang="en-US" sz="3200" b="1" dirty="0"/>
                  <a:t>computers and graphing calculators are capable of performing matrix </a:t>
                </a:r>
                <a:r>
                  <a:rPr lang="en-US" sz="3200" b="1" dirty="0" smtClean="0"/>
                  <a:t>operations on </a:t>
                </a:r>
                <a:r>
                  <a:rPr lang="en-US" sz="3200" b="1" dirty="0"/>
                  <a:t>complex matrices.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83803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Try verifying the determinant calculation of the matrix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in Matlab.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</a:t>
                </a:r>
                <a:r>
                  <a:rPr lang="en-US" sz="3200" b="1" dirty="0"/>
                  <a:t>should obtain the same answer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𝟐𝟔</m:t>
                        </m:r>
                      </m:e>
                    </m:d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3803"/>
                <a:ext cx="9144000" cy="2231445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54409"/>
            <a:ext cx="9144000" cy="10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attention!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94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then </a:t>
                </a:r>
                <a:r>
                  <a:rPr lang="en-US" sz="3200" b="1" dirty="0"/>
                  <a:t>the solutions are ordinary real numbers.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86396"/>
              </a:xfrm>
              <a:prstGeom prst="rect">
                <a:avLst/>
              </a:prstGeom>
              <a:blipFill>
                <a:blip r:embed="rId2"/>
                <a:stretch>
                  <a:fillRect l="-1667" r="-1667" b="-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90500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But what can we conclude about the solutions of </a:t>
                </a:r>
                <a:r>
                  <a:rPr lang="en-US" sz="3200" b="1" dirty="0"/>
                  <a:t>a quadratic equation whose discriminant is </a:t>
                </a:r>
                <a:r>
                  <a:rPr lang="en-US" sz="3200" b="1" dirty="0" smtClean="0"/>
                  <a:t>negative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i.e.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?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667" r="-1667" b="-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9580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the equation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has a discriminant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𝒂𝒄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2325060"/>
              </a:xfrm>
              <a:prstGeom prst="rect">
                <a:avLst/>
              </a:prstGeom>
              <a:blipFill>
                <a:blip r:embed="rId4"/>
                <a:stretch>
                  <a:fillRect l="-1667" b="-4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6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From our experience with ordinary algebra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it </a:t>
                </a:r>
                <a:r>
                  <a:rPr lang="en-US" sz="3200" b="1" dirty="0"/>
                  <a:t>is clear that there is no real number whose square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320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by </a:t>
                </a:r>
                <a:r>
                  <a:rPr lang="en-US" sz="3200" b="1" dirty="0" smtClean="0"/>
                  <a:t>writing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𝟏𝟔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see that the essence of the problem is that there is no real number whose square </a:t>
                </a:r>
                <a:r>
                  <a:rPr lang="en-US" sz="3200" b="1" dirty="0" smtClean="0"/>
                  <a:t>is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3202928"/>
              </a:xfrm>
              <a:prstGeom prst="rect">
                <a:avLst/>
              </a:prstGeom>
              <a:blipFill>
                <a:blip r:embed="rId3"/>
                <a:stretch>
                  <a:fillRect l="-1667" r="-166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6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solve the problem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mathematicians invented the imaginary unit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which has the </a:t>
                </a:r>
                <a:r>
                  <a:rPr lang="en-US" sz="3200" b="1" dirty="0" smtClean="0"/>
                  <a:t>property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514600"/>
                <a:ext cx="9144000" cy="1656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terms of this imaginary unit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we can </a:t>
                </a:r>
                <a:r>
                  <a:rPr lang="en-US" sz="3200" b="1" dirty="0" smtClean="0"/>
                  <a:t>write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65680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67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371600"/>
                <a:ext cx="9144000" cy="387279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𝐈𝐦𝐚𝐠𝐢𝐧𝐚𝐫𝐲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𝐔𝐧𝐢𝐭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number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𝐢𝐦𝐚𝐠𝐢𝐧𝐚𝐫𝐲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𝐮𝐧𝐢𝐭</m:t>
                    </m:r>
                  </m:oMath>
                </a14:m>
                <a:r>
                  <a:rPr lang="en-US" sz="3200" b="1" dirty="0"/>
                  <a:t> and is defined </a:t>
                </a:r>
                <a:r>
                  <a:rPr lang="en-US" sz="3200" b="1" dirty="0" smtClean="0"/>
                  <a:t>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3872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define the imaginary unit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as follows.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755591"/>
              </a:xfrm>
              <a:prstGeom prst="rect">
                <a:avLst/>
              </a:prstGeom>
              <a:blipFill>
                <a:blip r:embed="rId3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9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working with products involving square roots of negative numbers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be sure </a:t>
                </a:r>
                <a:r>
                  <a:rPr lang="en-US" sz="3200" b="1" dirty="0"/>
                  <a:t>to convert to a multiple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/>
                  <a:t> before multiplying.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07603"/>
                <a:ext cx="9144000" cy="1656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instance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consider the </a:t>
                </a:r>
                <a:r>
                  <a:rPr lang="en-US" sz="3200" b="1" dirty="0" smtClean="0"/>
                  <a:t>following: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e>
                        <m:sup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  </m:t>
                      </m:r>
                      <m:r>
                        <a:rPr lang="en-US" sz="32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𝐜𝐨𝐫𝐫𝐞𝐜𝐭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7603"/>
                <a:ext cx="9144000" cy="1656800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029200"/>
                <a:ext cx="9144000" cy="1725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ra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−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</m:t>
                      </m:r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𝐢𝐧𝐜𝐨𝐫𝐫𝐞𝐜𝐭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725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4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533</TotalTime>
  <Words>1259</Words>
  <Application>Microsoft Office PowerPoint</Application>
  <PresentationFormat>On-screen Show (4:3)</PresentationFormat>
  <Paragraphs>181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Cambria</vt:lpstr>
      <vt:lpstr>Cambria Math</vt:lpstr>
      <vt:lpstr>Century Gothic</vt:lpstr>
      <vt:lpstr>Courier New</vt:lpstr>
      <vt:lpstr>Palatino Linotype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HP</cp:lastModifiedBy>
  <cp:revision>69</cp:revision>
  <dcterms:created xsi:type="dcterms:W3CDTF">2006-08-16T00:00:00Z</dcterms:created>
  <dcterms:modified xsi:type="dcterms:W3CDTF">2021-10-03T17:22:43Z</dcterms:modified>
</cp:coreProperties>
</file>